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6" r:id="rId12"/>
    <p:sldId id="265" r:id="rId13"/>
    <p:sldId id="267" r:id="rId14"/>
    <p:sldId id="269" r:id="rId15"/>
    <p:sldId id="270" r:id="rId16"/>
    <p:sldId id="271" r:id="rId17"/>
    <p:sldId id="274" r:id="rId18"/>
    <p:sldId id="275" r:id="rId19"/>
    <p:sldId id="276" r:id="rId20"/>
    <p:sldId id="277" r:id="rId21"/>
    <p:sldId id="278" r:id="rId22"/>
    <p:sldId id="273" r:id="rId23"/>
    <p:sldId id="272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1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95332-CA9A-594A-8470-7E7DA733F07F}" type="datetimeFigureOut">
              <a:rPr lang="en-US" smtClean="0"/>
              <a:t>5/13/15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D36BE5-DDFD-2B4B-975E-81D8E75C4C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0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Which is all nice and everything, but what</a:t>
            </a:r>
            <a:r>
              <a:rPr lang="en-US" baseline="0" dirty="0" smtClean="0"/>
              <a:t> did we find???</a:t>
            </a:r>
          </a:p>
          <a:p>
            <a:r>
              <a:rPr lang="en-US" baseline="0" dirty="0" smtClean="0"/>
              <a:t>Well, that can be represented at multiple levels…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D36BE5-DDFD-2B4B-975E-81D8E75C4C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92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475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024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748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93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9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44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8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5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34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40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88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CDBFA-36A4-6246-AFDA-4A097832F306}" type="datetimeFigureOut">
              <a:rPr lang="en-US" smtClean="0"/>
              <a:t>5/13/15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905CD-BBBB-A64A-9F74-79AF54A8A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00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Palindrome Usage in </a:t>
            </a:r>
            <a:r>
              <a:rPr lang="en-US" dirty="0" err="1" smtClean="0"/>
              <a:t>Mycobacteriophage</a:t>
            </a:r>
            <a:r>
              <a:rPr lang="en-US" dirty="0" smtClean="0"/>
              <a:t> Genomes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Julia Gross</a:t>
            </a:r>
          </a:p>
          <a:p>
            <a:r>
              <a:rPr lang="en-US" dirty="0" smtClean="0"/>
              <a:t>Brandon 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287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14439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The Gigantic Picture– all 6-mers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818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TUD_heatmap_6mers.jp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00"/>
            <a:ext cx="9144000" cy="669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928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TUD_heatmap_4mers.jp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45575" y="-575993"/>
            <a:ext cx="5000098" cy="898735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14439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The Big Picture – all 4-mers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669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4439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Useful Summary – selected cluster 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13" y="1272285"/>
            <a:ext cx="6722865" cy="537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33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376" y="1287398"/>
            <a:ext cx="8808198" cy="5570602"/>
          </a:xfrm>
        </p:spPr>
        <p:txBody>
          <a:bodyPr>
            <a:normAutofit fontScale="92500" lnSpcReduction="20000"/>
          </a:bodyPr>
          <a:lstStyle/>
          <a:p>
            <a:r>
              <a:rPr lang="en-US" sz="3500" dirty="0" smtClean="0"/>
              <a:t>Consistent with other literature, these data demonstrate that in general, palindromes are under-represented.</a:t>
            </a:r>
          </a:p>
          <a:p>
            <a:r>
              <a:rPr lang="en-US" sz="3500" dirty="0" smtClean="0"/>
              <a:t>Many genomes lack even a single example of certain 6-mer palindromes, most of which are AT-rich.</a:t>
            </a:r>
          </a:p>
          <a:p>
            <a:r>
              <a:rPr lang="en-US" sz="3500" dirty="0"/>
              <a:t>E</a:t>
            </a:r>
            <a:r>
              <a:rPr lang="en-US" sz="3500" dirty="0" smtClean="0"/>
              <a:t>xamples of severe underrepresentation of ATAT and AATT occur in clusters A4 and A2 respectively.</a:t>
            </a:r>
          </a:p>
          <a:p>
            <a:r>
              <a:rPr lang="en-US" sz="3500" dirty="0" smtClean="0"/>
              <a:t>There are also small, but dramatic pockets of extreme over-representation, such as GATC in cluster B3 phages.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4439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Key Trends: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793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6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To study over-representation, we focused on the case of GATC which is highly over-expressed in B3 phage genomes, but expressed at normal levels in the genomes of other cluster B phages.</a:t>
            </a:r>
          </a:p>
          <a:p>
            <a:r>
              <a:rPr lang="en-US" dirty="0" smtClean="0"/>
              <a:t>We thus took all the gene products of a model B3 phage, ran an NCBI BLAST search on each one, gathered all the pairwise alignments of each B3 </a:t>
            </a:r>
            <a:r>
              <a:rPr lang="en-US" dirty="0" err="1" smtClean="0"/>
              <a:t>gp</a:t>
            </a:r>
            <a:r>
              <a:rPr lang="en-US" dirty="0" smtClean="0"/>
              <a:t> against all the non B3 cluster B </a:t>
            </a:r>
            <a:r>
              <a:rPr lang="en-US" dirty="0" err="1" smtClean="0"/>
              <a:t>gp</a:t>
            </a:r>
            <a:r>
              <a:rPr lang="en-US" dirty="0" smtClean="0"/>
              <a:t> hits that came up in the BLAST.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84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Pairwise Alignment Comparisons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1917" y="3239747"/>
            <a:ext cx="1054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B3 Phage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395924" y="3418825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</p:cNvCxnSpPr>
          <p:nvPr/>
        </p:nvCxnSpPr>
        <p:spPr>
          <a:xfrm flipV="1">
            <a:off x="1395924" y="2583435"/>
            <a:ext cx="720666" cy="8409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3"/>
          </p:cNvCxnSpPr>
          <p:nvPr/>
        </p:nvCxnSpPr>
        <p:spPr>
          <a:xfrm>
            <a:off x="1395924" y="3424413"/>
            <a:ext cx="732408" cy="8527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16590" y="2214103"/>
            <a:ext cx="53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gp1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122461" y="3196783"/>
            <a:ext cx="53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gp2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128332" y="4212030"/>
            <a:ext cx="53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gp3</a:t>
            </a:r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648181" y="2361103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648181" y="2051781"/>
            <a:ext cx="622970" cy="314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648181" y="2366691"/>
            <a:ext cx="622970" cy="401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648181" y="3359819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648181" y="3050497"/>
            <a:ext cx="622970" cy="314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648181" y="3365407"/>
            <a:ext cx="622970" cy="401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654052" y="4342270"/>
            <a:ext cx="62297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654052" y="4032948"/>
            <a:ext cx="622970" cy="3149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654052" y="4347858"/>
            <a:ext cx="622970" cy="4014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271151" y="1867115"/>
            <a:ext cx="1398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gpX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277022" y="2166035"/>
            <a:ext cx="1391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gpY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278477" y="2498001"/>
            <a:ext cx="1386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gpZ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285977" y="2935229"/>
            <a:ext cx="1412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gpA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291848" y="3234149"/>
            <a:ext cx="1391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gpY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3293303" y="3566115"/>
            <a:ext cx="1386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gpZ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291848" y="3933721"/>
            <a:ext cx="1412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gpA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297719" y="4232641"/>
            <a:ext cx="1391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gpY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299174" y="4564607"/>
            <a:ext cx="14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gpB</a:t>
            </a:r>
            <a:endParaRPr lang="en-US" dirty="0"/>
          </a:p>
        </p:txBody>
      </p:sp>
      <p:cxnSp>
        <p:nvCxnSpPr>
          <p:cNvPr id="39" name="Straight Arrow Connector 38"/>
          <p:cNvCxnSpPr>
            <a:stCxn id="16" idx="3"/>
          </p:cNvCxnSpPr>
          <p:nvPr/>
        </p:nvCxnSpPr>
        <p:spPr>
          <a:xfrm>
            <a:off x="2659923" y="4396696"/>
            <a:ext cx="611228" cy="8129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3305045" y="4977487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 phage, </a:t>
            </a:r>
            <a:r>
              <a:rPr lang="en-US" dirty="0" err="1" smtClean="0"/>
              <a:t>gpC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819284" y="3196491"/>
            <a:ext cx="4210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= BLAST pairwise alignment with E &lt;  -.001</a:t>
            </a:r>
            <a:endParaRPr lang="en-US" dirty="0"/>
          </a:p>
        </p:txBody>
      </p:sp>
      <p:sp>
        <p:nvSpPr>
          <p:cNvPr id="54" name="Donut 53"/>
          <p:cNvSpPr/>
          <p:nvPr/>
        </p:nvSpPr>
        <p:spPr>
          <a:xfrm>
            <a:off x="2084028" y="3239747"/>
            <a:ext cx="2718973" cy="369332"/>
          </a:xfrm>
          <a:prstGeom prst="donut">
            <a:avLst>
              <a:gd name="adj" fmla="val 0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356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3438"/>
            <a:ext cx="8350998" cy="557060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What fraction GATC sites were the same in both phages?</a:t>
            </a:r>
          </a:p>
          <a:p>
            <a:r>
              <a:rPr lang="en-US" dirty="0" smtClean="0"/>
              <a:t>What is the frequency of non-B3 phage </a:t>
            </a:r>
            <a:r>
              <a:rPr lang="en-US" dirty="0" err="1" smtClean="0"/>
              <a:t>gps</a:t>
            </a:r>
            <a:r>
              <a:rPr lang="en-US" dirty="0" smtClean="0"/>
              <a:t> containing GATC sites with no corresponding B3 GATC site?</a:t>
            </a:r>
            <a:endParaRPr lang="en-US" dirty="0" smtClean="0"/>
          </a:p>
          <a:p>
            <a:r>
              <a:rPr lang="en-US" dirty="0" smtClean="0"/>
              <a:t>Of the sites where the B3 phage had GATC, and the non-B3 phage did not, how “off” was the corresponding B3 site?</a:t>
            </a:r>
          </a:p>
          <a:p>
            <a:r>
              <a:rPr lang="en-US" dirty="0" smtClean="0"/>
              <a:t>Of the sites that only mismatched by one base, which was the base that was most commonly mismatched?</a:t>
            </a:r>
          </a:p>
          <a:p>
            <a:r>
              <a:rPr lang="en-US" dirty="0" smtClean="0"/>
              <a:t>What was the most common 1-off transversion?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4439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Across all alignments, against all B3 </a:t>
            </a:r>
            <a:r>
              <a:rPr lang="en-US" dirty="0" err="1" smtClean="0"/>
              <a:t>gps</a:t>
            </a: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9540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GATC Alignment 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39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Palindromes?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Possible Biological Function: Restriction Sites</a:t>
            </a:r>
          </a:p>
          <a:p>
            <a:r>
              <a:rPr lang="en-US" dirty="0" smtClean="0"/>
              <a:t>Clearly defined</a:t>
            </a:r>
          </a:p>
          <a:p>
            <a:r>
              <a:rPr lang="en-US" dirty="0" smtClean="0"/>
              <a:t>Useful sampling population for gauging linguistic complexity more generally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89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 By 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91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 the off-by-ones: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Most Common Transversion = G </a:t>
            </a:r>
            <a:r>
              <a:rPr lang="en-US" dirty="0" smtClean="0">
                <a:sym typeface="Wingdings"/>
              </a:rPr>
              <a:t> 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204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Known Restriction Sites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312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189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Palindromes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when read 5’ to 3’ and 3’ to 5’.</a:t>
            </a:r>
          </a:p>
          <a:p>
            <a:r>
              <a:rPr lang="en-US" dirty="0"/>
              <a:t>N</a:t>
            </a:r>
            <a:r>
              <a:rPr lang="en-US" dirty="0" smtClean="0"/>
              <a:t>ot necessarily what you think of when you think palindrome: </a:t>
            </a:r>
          </a:p>
          <a:p>
            <a:pPr marL="0" indent="0">
              <a:buNone/>
            </a:pPr>
            <a:r>
              <a:rPr lang="en-US" dirty="0" smtClean="0"/>
              <a:t>   5’  G A T C  3’</a:t>
            </a:r>
          </a:p>
          <a:p>
            <a:pPr marL="0" indent="0">
              <a:buNone/>
            </a:pPr>
            <a:r>
              <a:rPr lang="en-US" dirty="0" smtClean="0"/>
              <a:t>   3’  C A T G  5’  </a:t>
            </a:r>
            <a:r>
              <a:rPr lang="en-US" dirty="0" smtClean="0">
                <a:sym typeface="Wingdings"/>
              </a:rPr>
              <a:t>  </a:t>
            </a:r>
            <a:r>
              <a:rPr lang="en-US" dirty="0" smtClean="0"/>
              <a:t>5’  G A T C  3’</a:t>
            </a:r>
          </a:p>
          <a:p>
            <a:r>
              <a:rPr lang="en-US" dirty="0" smtClean="0"/>
              <a:t>We focused on 4-mer and 6-mer palindromes.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16197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b="1" dirty="0" smtClean="0">
                <a:solidFill>
                  <a:srgbClr val="0000FF"/>
                </a:solidFill>
              </a:rPr>
              <a:t>C</a:t>
            </a:r>
            <a:r>
              <a:rPr lang="en-US" b="1" dirty="0" smtClean="0">
                <a:solidFill>
                  <a:srgbClr val="0000FF"/>
                </a:solidFill>
              </a:rPr>
              <a:t>AGA</a:t>
            </a:r>
            <a:r>
              <a:rPr lang="en-US" dirty="0" smtClean="0"/>
              <a:t>TCGGTATCCCCGACGCACACCCGGTCGTTT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66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</a:t>
            </a:r>
            <a:r>
              <a:rPr lang="en-US" b="1" dirty="0" smtClean="0">
                <a:solidFill>
                  <a:srgbClr val="0000FF"/>
                </a:solidFill>
              </a:rPr>
              <a:t>AGAT</a:t>
            </a:r>
            <a:r>
              <a:rPr lang="en-US" dirty="0" smtClean="0"/>
              <a:t>CGGTATCCCCGACGCACACCCGGTCGTTT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643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“CA</a:t>
            </a:r>
            <a:r>
              <a:rPr lang="en-US" b="1" dirty="0" smtClean="0">
                <a:solidFill>
                  <a:srgbClr val="0000FF"/>
                </a:solidFill>
              </a:rPr>
              <a:t>GATC</a:t>
            </a:r>
            <a:r>
              <a:rPr lang="en-US" dirty="0" smtClean="0"/>
              <a:t>GGTATCCCCGACGCACACCCGGTCGTTT”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1497883" y="2751340"/>
            <a:ext cx="358189" cy="110704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5-Point Star 4"/>
          <p:cNvSpPr/>
          <p:nvPr/>
        </p:nvSpPr>
        <p:spPr>
          <a:xfrm>
            <a:off x="1219777" y="3988629"/>
            <a:ext cx="914400" cy="914400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95667" y="4249113"/>
            <a:ext cx="543796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That one’s a palindrome!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14716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“CAG</a:t>
            </a:r>
            <a:r>
              <a:rPr lang="en-US" b="1" dirty="0" smtClean="0">
                <a:solidFill>
                  <a:srgbClr val="0000FF"/>
                </a:solidFill>
              </a:rPr>
              <a:t>ATCG</a:t>
            </a:r>
            <a:r>
              <a:rPr lang="en-US" dirty="0" smtClean="0"/>
              <a:t>GTATCCCCGACGCACACCCGGTCGTTT”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763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characterize genomes?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Read in a phage genome, 4 bases at a time:</a:t>
            </a:r>
          </a:p>
          <a:p>
            <a:pPr marL="0" indent="0">
              <a:buNone/>
            </a:pPr>
            <a:r>
              <a:rPr lang="en-US" dirty="0" smtClean="0"/>
              <a:t>“CAGA</a:t>
            </a:r>
            <a:r>
              <a:rPr lang="en-US" b="1" dirty="0" smtClean="0">
                <a:solidFill>
                  <a:srgbClr val="0000FF"/>
                </a:solidFill>
              </a:rPr>
              <a:t>TCGG</a:t>
            </a:r>
            <a:r>
              <a:rPr lang="en-US" dirty="0" smtClean="0"/>
              <a:t>TATCCCCGACGCACACCCGGTCGTTT”</a:t>
            </a:r>
          </a:p>
          <a:p>
            <a:r>
              <a:rPr lang="en-US" dirty="0" smtClean="0"/>
              <a:t>Count up all the times you encounter tetra-nucleotide palindromes in the 60,000+ </a:t>
            </a:r>
            <a:r>
              <a:rPr lang="en-US" dirty="0" err="1" smtClean="0"/>
              <a:t>bp</a:t>
            </a:r>
            <a:r>
              <a:rPr lang="en-US" dirty="0" smtClean="0"/>
              <a:t> genome. This is the observed count.</a:t>
            </a:r>
          </a:p>
          <a:p>
            <a:r>
              <a:rPr lang="en-US" dirty="0" smtClean="0"/>
              <a:t>Calculate how many times you expect to see each palindrome, given genome length and GC content. This is the expected count.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134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to Expectations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“unexpectedness” of each palindrome count can be summed up nicely by dividing observed count / expected count.</a:t>
            </a:r>
          </a:p>
          <a:p>
            <a:r>
              <a:rPr lang="en-US" dirty="0" smtClean="0"/>
              <a:t>We call this metric usage deviation.</a:t>
            </a:r>
          </a:p>
          <a:p>
            <a:r>
              <a:rPr lang="en-US" dirty="0" smtClean="0"/>
              <a:t>UD value: 0-.1 = extremely underrepresented</a:t>
            </a:r>
          </a:p>
          <a:p>
            <a:r>
              <a:rPr lang="en-US" dirty="0" smtClean="0"/>
              <a:t>UD value: .2-1.9 = more or less as expected</a:t>
            </a:r>
          </a:p>
          <a:p>
            <a:r>
              <a:rPr lang="en-US" dirty="0" smtClean="0"/>
              <a:t>UD value: 2+ = over-represented</a:t>
            </a:r>
          </a:p>
          <a:p>
            <a:r>
              <a:rPr lang="en-US" dirty="0" smtClean="0"/>
              <a:t>We analyzed 840 genomes * ≈60 kb / genome = over 50,000 kb</a:t>
            </a:r>
          </a:p>
        </p:txBody>
      </p:sp>
    </p:spTree>
    <p:extLst>
      <p:ext uri="{BB962C8B-B14F-4D97-AF65-F5344CB8AC3E}">
        <p14:creationId xmlns:p14="http://schemas.microsoft.com/office/powerpoint/2010/main" val="1266010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727</Words>
  <Application>Microsoft Macintosh PowerPoint</Application>
  <PresentationFormat>On-screen Show (4:3)</PresentationFormat>
  <Paragraphs>88</Paragraphs>
  <Slides>23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Palindrome Usage in Mycobacteriophage Genomes</vt:lpstr>
      <vt:lpstr>Why Palindromes?</vt:lpstr>
      <vt:lpstr>DNA Palindromes</vt:lpstr>
      <vt:lpstr>How to characterize genomes?</vt:lpstr>
      <vt:lpstr>How to characterize genomes?</vt:lpstr>
      <vt:lpstr>How to characterize genomes?</vt:lpstr>
      <vt:lpstr>How to characterize genomes?</vt:lpstr>
      <vt:lpstr>How to characterize genomes?</vt:lpstr>
      <vt:lpstr>Comparing to Expectations</vt:lpstr>
      <vt:lpstr>PowerPoint Presentation</vt:lpstr>
      <vt:lpstr>PowerPoint Presentation</vt:lpstr>
      <vt:lpstr>PowerPoint Presentation</vt:lpstr>
      <vt:lpstr>The Useful Summary – selected cluster B</vt:lpstr>
      <vt:lpstr>Key Trends:</vt:lpstr>
      <vt:lpstr>Under Representation</vt:lpstr>
      <vt:lpstr>Over Representation</vt:lpstr>
      <vt:lpstr>Pairwise Alignment Comparisons</vt:lpstr>
      <vt:lpstr>Across all alignments, against all B3 gps…</vt:lpstr>
      <vt:lpstr>GATC Alignment Stats</vt:lpstr>
      <vt:lpstr>Off By X</vt:lpstr>
      <vt:lpstr>Of the off-by-ones:</vt:lpstr>
      <vt:lpstr>Known Restriction Sites</vt:lpstr>
      <vt:lpstr>Conclusions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Palindrome Usage in Mycobacteriophage Genomes</dc:title>
  <dc:creator>Julia Gross</dc:creator>
  <cp:lastModifiedBy>Julia Gross</cp:lastModifiedBy>
  <cp:revision>59</cp:revision>
  <dcterms:created xsi:type="dcterms:W3CDTF">2015-05-14T01:18:57Z</dcterms:created>
  <dcterms:modified xsi:type="dcterms:W3CDTF">2015-05-14T04:41:44Z</dcterms:modified>
</cp:coreProperties>
</file>

<file path=docProps/thumbnail.jpeg>
</file>